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14"/>
  </p:notesMasterIdLst>
  <p:handoutMasterIdLst>
    <p:handoutMasterId r:id="rId15"/>
  </p:handoutMasterIdLst>
  <p:sldIdLst>
    <p:sldId id="256" r:id="rId2"/>
    <p:sldId id="280" r:id="rId3"/>
    <p:sldId id="313" r:id="rId4"/>
    <p:sldId id="314" r:id="rId5"/>
    <p:sldId id="262" r:id="rId6"/>
    <p:sldId id="284" r:id="rId7"/>
    <p:sldId id="315" r:id="rId8"/>
    <p:sldId id="285" r:id="rId9"/>
    <p:sldId id="289" r:id="rId10"/>
    <p:sldId id="316" r:id="rId11"/>
    <p:sldId id="282" r:id="rId12"/>
    <p:sldId id="283" r:id="rId13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591" autoAdjust="0"/>
  </p:normalViewPr>
  <p:slideViewPr>
    <p:cSldViewPr>
      <p:cViewPr varScale="1">
        <p:scale>
          <a:sx n="110" d="100"/>
          <a:sy n="110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F29C84-401D-44E5-AEAE-936EA8AAA58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4BDA94-EAF2-427A-9BDA-B803AC9316EB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социальный патронаж семей и детей, нуждающихся в социальной и психолого-педагогической поддержке, находящихся в социально-опасном положении или трудной жизненной ситуации.</a:t>
          </a:r>
          <a:endParaRPr lang="ru-RU" dirty="0"/>
        </a:p>
      </dgm:t>
    </dgm:pt>
    <dgm:pt modelId="{26EB7958-FF65-4FA3-BF4F-7C0E8E8D8E73}" type="parTrans" cxnId="{29FAFDC0-227C-4A9A-AA22-10AA996A3FA4}">
      <dgm:prSet/>
      <dgm:spPr/>
      <dgm:t>
        <a:bodyPr/>
        <a:lstStyle/>
        <a:p>
          <a:endParaRPr lang="ru-RU"/>
        </a:p>
      </dgm:t>
    </dgm:pt>
    <dgm:pt modelId="{298DAD13-E5F5-40B8-B59B-57524AA625CE}" type="sibTrans" cxnId="{29FAFDC0-227C-4A9A-AA22-10AA996A3FA4}">
      <dgm:prSet/>
      <dgm:spPr/>
      <dgm:t>
        <a:bodyPr/>
        <a:lstStyle/>
        <a:p>
          <a:endParaRPr lang="ru-RU"/>
        </a:p>
      </dgm:t>
    </dgm:pt>
    <dgm:pt modelId="{D41D3B6F-9B22-4BBD-89C4-4965CD5A8F2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организацию работы по социальному сопровождению  семей, состоящих на  индивидуально-профилактическом учете в различные организации и учреждения для предоставления им психологической, педагогической и юридической помощи.</a:t>
          </a:r>
        </a:p>
      </dgm:t>
    </dgm:pt>
    <dgm:pt modelId="{7FEDC9EC-E81B-45EB-93C9-36A0C953F4D7}" type="parTrans" cxnId="{B7803178-4DCD-43B8-B77A-299C33585BEB}">
      <dgm:prSet/>
      <dgm:spPr/>
      <dgm:t>
        <a:bodyPr/>
        <a:lstStyle/>
        <a:p>
          <a:endParaRPr lang="ru-RU"/>
        </a:p>
      </dgm:t>
    </dgm:pt>
    <dgm:pt modelId="{534E633E-ED82-4069-9B61-298C54C573EE}" type="sibTrans" cxnId="{B7803178-4DCD-43B8-B77A-299C33585BEB}">
      <dgm:prSet/>
      <dgm:spPr/>
      <dgm:t>
        <a:bodyPr/>
        <a:lstStyle/>
        <a:p>
          <a:endParaRPr lang="ru-RU"/>
        </a:p>
      </dgm:t>
    </dgm:pt>
    <dgm:pt modelId="{FA0C06C4-77F8-4872-BB5A-1EC817708FD7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ОТДЕЛ ОСУЩЕСТВЛЯЕТ: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5DC57-8750-4293-9326-D609886C560B}" type="sibTrans" cxnId="{37063F88-DEEA-422E-967A-89330665CC5F}">
      <dgm:prSet/>
      <dgm:spPr/>
      <dgm:t>
        <a:bodyPr/>
        <a:lstStyle/>
        <a:p>
          <a:endParaRPr lang="ru-RU"/>
        </a:p>
      </dgm:t>
    </dgm:pt>
    <dgm:pt modelId="{DD3D43C3-397A-4F5B-B3CD-FBD716903995}" type="parTrans" cxnId="{37063F88-DEEA-422E-967A-89330665CC5F}">
      <dgm:prSet/>
      <dgm:spPr/>
      <dgm:t>
        <a:bodyPr/>
        <a:lstStyle/>
        <a:p>
          <a:endParaRPr lang="ru-RU"/>
        </a:p>
      </dgm:t>
    </dgm:pt>
    <dgm:pt modelId="{F6C0A624-ED28-4DF5-86DF-368D92E5C66A}" type="pres">
      <dgm:prSet presAssocID="{29F29C84-401D-44E5-AEAE-936EA8AAA58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CF15529-D676-46DB-AD56-8E2CC7A95742}" type="pres">
      <dgm:prSet presAssocID="{FA0C06C4-77F8-4872-BB5A-1EC817708FD7}" presName="hierRoot1" presStyleCnt="0"/>
      <dgm:spPr/>
    </dgm:pt>
    <dgm:pt modelId="{FD6F5324-92FE-4B46-8E01-630CE1DC759D}" type="pres">
      <dgm:prSet presAssocID="{FA0C06C4-77F8-4872-BB5A-1EC817708FD7}" presName="composite" presStyleCnt="0"/>
      <dgm:spPr/>
    </dgm:pt>
    <dgm:pt modelId="{AB4988F0-06C9-42A1-9417-4E9B86C871FC}" type="pres">
      <dgm:prSet presAssocID="{FA0C06C4-77F8-4872-BB5A-1EC817708FD7}" presName="background" presStyleLbl="node0" presStyleIdx="0" presStyleCnt="1"/>
      <dgm:spPr/>
    </dgm:pt>
    <dgm:pt modelId="{812BB9D2-03E3-4484-96FB-4B1512CAB59C}" type="pres">
      <dgm:prSet presAssocID="{FA0C06C4-77F8-4872-BB5A-1EC817708FD7}" presName="text" presStyleLbl="fgAcc0" presStyleIdx="0" presStyleCnt="1" custScaleX="145236" custScaleY="37584" custLinFactNeighborX="-567" custLinFactNeighborY="9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E8D497-75D0-47A3-89F9-C99BF0D0C39E}" type="pres">
      <dgm:prSet presAssocID="{FA0C06C4-77F8-4872-BB5A-1EC817708FD7}" presName="hierChild2" presStyleCnt="0"/>
      <dgm:spPr/>
    </dgm:pt>
    <dgm:pt modelId="{F35C0F0B-0710-4701-BA37-128DB9B18267}" type="pres">
      <dgm:prSet presAssocID="{26EB7958-FF65-4FA3-BF4F-7C0E8E8D8E7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056F656E-3881-4B8E-8185-04EE5187913F}" type="pres">
      <dgm:prSet presAssocID="{DA4BDA94-EAF2-427A-9BDA-B803AC9316EB}" presName="hierRoot2" presStyleCnt="0"/>
      <dgm:spPr/>
    </dgm:pt>
    <dgm:pt modelId="{A99D349E-4A6E-434A-99F3-42AF9654C60A}" type="pres">
      <dgm:prSet presAssocID="{DA4BDA94-EAF2-427A-9BDA-B803AC9316EB}" presName="composite2" presStyleCnt="0"/>
      <dgm:spPr/>
    </dgm:pt>
    <dgm:pt modelId="{68979D8D-582A-469D-A9AD-450FCB1830FB}" type="pres">
      <dgm:prSet presAssocID="{DA4BDA94-EAF2-427A-9BDA-B803AC9316EB}" presName="background2" presStyleLbl="node2" presStyleIdx="0" presStyleCnt="2"/>
      <dgm:spPr/>
    </dgm:pt>
    <dgm:pt modelId="{37B97409-E668-4434-9980-01FF5BF32072}" type="pres">
      <dgm:prSet presAssocID="{DA4BDA94-EAF2-427A-9BDA-B803AC9316EB}" presName="text2" presStyleLbl="fgAcc2" presStyleIdx="0" presStyleCnt="2" custScaleX="1282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C4B035-724E-47D2-916C-D9D37DFED43A}" type="pres">
      <dgm:prSet presAssocID="{DA4BDA94-EAF2-427A-9BDA-B803AC9316EB}" presName="hierChild3" presStyleCnt="0"/>
      <dgm:spPr/>
    </dgm:pt>
    <dgm:pt modelId="{54C42EF5-3FC7-4C3F-A781-C2CE6F176558}" type="pres">
      <dgm:prSet presAssocID="{7FEDC9EC-E81B-45EB-93C9-36A0C953F4D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1974C83-2885-4CD7-A7D5-F62C757CCFE5}" type="pres">
      <dgm:prSet presAssocID="{D41D3B6F-9B22-4BBD-89C4-4965CD5A8F21}" presName="hierRoot2" presStyleCnt="0"/>
      <dgm:spPr/>
    </dgm:pt>
    <dgm:pt modelId="{FE2CEB3D-00EC-4557-9322-1F9D0E201E0C}" type="pres">
      <dgm:prSet presAssocID="{D41D3B6F-9B22-4BBD-89C4-4965CD5A8F21}" presName="composite2" presStyleCnt="0"/>
      <dgm:spPr/>
    </dgm:pt>
    <dgm:pt modelId="{51D43B42-F0A0-43E6-9461-8986110F1273}" type="pres">
      <dgm:prSet presAssocID="{D41D3B6F-9B22-4BBD-89C4-4965CD5A8F21}" presName="background2" presStyleLbl="node2" presStyleIdx="1" presStyleCnt="2"/>
      <dgm:spPr/>
    </dgm:pt>
    <dgm:pt modelId="{92D8E9B1-64F2-4AE1-B44E-856FC9F8D11A}" type="pres">
      <dgm:prSet presAssocID="{D41D3B6F-9B22-4BBD-89C4-4965CD5A8F21}" presName="text2" presStyleLbl="fgAcc2" presStyleIdx="1" presStyleCnt="2" custScaleX="1224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19848E-F754-44C5-B45B-F1E0E7657C75}" type="pres">
      <dgm:prSet presAssocID="{D41D3B6F-9B22-4BBD-89C4-4965CD5A8F21}" presName="hierChild3" presStyleCnt="0"/>
      <dgm:spPr/>
    </dgm:pt>
  </dgm:ptLst>
  <dgm:cxnLst>
    <dgm:cxn modelId="{358D7839-A24C-456D-9466-0A51607E44FD}" type="presOf" srcId="{FA0C06C4-77F8-4872-BB5A-1EC817708FD7}" destId="{812BB9D2-03E3-4484-96FB-4B1512CAB59C}" srcOrd="0" destOrd="0" presId="urn:microsoft.com/office/officeart/2005/8/layout/hierarchy1"/>
    <dgm:cxn modelId="{6DCDBF07-BD39-4BBB-BE6B-80D817337826}" type="presOf" srcId="{29F29C84-401D-44E5-AEAE-936EA8AAA589}" destId="{F6C0A624-ED28-4DF5-86DF-368D92E5C66A}" srcOrd="0" destOrd="0" presId="urn:microsoft.com/office/officeart/2005/8/layout/hierarchy1"/>
    <dgm:cxn modelId="{382BDDCF-539C-49FD-B7A6-180554F2FCBD}" type="presOf" srcId="{D41D3B6F-9B22-4BBD-89C4-4965CD5A8F21}" destId="{92D8E9B1-64F2-4AE1-B44E-856FC9F8D11A}" srcOrd="0" destOrd="0" presId="urn:microsoft.com/office/officeart/2005/8/layout/hierarchy1"/>
    <dgm:cxn modelId="{29FAFDC0-227C-4A9A-AA22-10AA996A3FA4}" srcId="{FA0C06C4-77F8-4872-BB5A-1EC817708FD7}" destId="{DA4BDA94-EAF2-427A-9BDA-B803AC9316EB}" srcOrd="0" destOrd="0" parTransId="{26EB7958-FF65-4FA3-BF4F-7C0E8E8D8E73}" sibTransId="{298DAD13-E5F5-40B8-B59B-57524AA625CE}"/>
    <dgm:cxn modelId="{B7803178-4DCD-43B8-B77A-299C33585BEB}" srcId="{FA0C06C4-77F8-4872-BB5A-1EC817708FD7}" destId="{D41D3B6F-9B22-4BBD-89C4-4965CD5A8F21}" srcOrd="1" destOrd="0" parTransId="{7FEDC9EC-E81B-45EB-93C9-36A0C953F4D7}" sibTransId="{534E633E-ED82-4069-9B61-298C54C573EE}"/>
    <dgm:cxn modelId="{FE6DA45C-36DC-49F3-91D6-754A9FEF25BF}" type="presOf" srcId="{7FEDC9EC-E81B-45EB-93C9-36A0C953F4D7}" destId="{54C42EF5-3FC7-4C3F-A781-C2CE6F176558}" srcOrd="0" destOrd="0" presId="urn:microsoft.com/office/officeart/2005/8/layout/hierarchy1"/>
    <dgm:cxn modelId="{5ACAB625-45BB-4A2F-A321-F8CFBDD17E81}" type="presOf" srcId="{DA4BDA94-EAF2-427A-9BDA-B803AC9316EB}" destId="{37B97409-E668-4434-9980-01FF5BF32072}" srcOrd="0" destOrd="0" presId="urn:microsoft.com/office/officeart/2005/8/layout/hierarchy1"/>
    <dgm:cxn modelId="{37063F88-DEEA-422E-967A-89330665CC5F}" srcId="{29F29C84-401D-44E5-AEAE-936EA8AAA589}" destId="{FA0C06C4-77F8-4872-BB5A-1EC817708FD7}" srcOrd="0" destOrd="0" parTransId="{DD3D43C3-397A-4F5B-B3CD-FBD716903995}" sibTransId="{8E65DC57-8750-4293-9326-D609886C560B}"/>
    <dgm:cxn modelId="{D5940B2A-221A-40DC-86E2-CBC88B0A9880}" type="presOf" srcId="{26EB7958-FF65-4FA3-BF4F-7C0E8E8D8E73}" destId="{F35C0F0B-0710-4701-BA37-128DB9B18267}" srcOrd="0" destOrd="0" presId="urn:microsoft.com/office/officeart/2005/8/layout/hierarchy1"/>
    <dgm:cxn modelId="{1B8C54BE-A457-43E4-8D78-CD9DBB0E94F8}" type="presParOf" srcId="{F6C0A624-ED28-4DF5-86DF-368D92E5C66A}" destId="{DCF15529-D676-46DB-AD56-8E2CC7A95742}" srcOrd="0" destOrd="0" presId="urn:microsoft.com/office/officeart/2005/8/layout/hierarchy1"/>
    <dgm:cxn modelId="{F903496D-9347-4B6A-BF52-E0171EEF4C34}" type="presParOf" srcId="{DCF15529-D676-46DB-AD56-8E2CC7A95742}" destId="{FD6F5324-92FE-4B46-8E01-630CE1DC759D}" srcOrd="0" destOrd="0" presId="urn:microsoft.com/office/officeart/2005/8/layout/hierarchy1"/>
    <dgm:cxn modelId="{9A04DA7A-0ED2-481C-B4EA-5264D0E12D5E}" type="presParOf" srcId="{FD6F5324-92FE-4B46-8E01-630CE1DC759D}" destId="{AB4988F0-06C9-42A1-9417-4E9B86C871FC}" srcOrd="0" destOrd="0" presId="urn:microsoft.com/office/officeart/2005/8/layout/hierarchy1"/>
    <dgm:cxn modelId="{24AF05C4-FD1E-4F0D-ACCD-470AE7F66A8C}" type="presParOf" srcId="{FD6F5324-92FE-4B46-8E01-630CE1DC759D}" destId="{812BB9D2-03E3-4484-96FB-4B1512CAB59C}" srcOrd="1" destOrd="0" presId="urn:microsoft.com/office/officeart/2005/8/layout/hierarchy1"/>
    <dgm:cxn modelId="{EBB9EA0B-D4B4-481B-920C-3F31DB364D87}" type="presParOf" srcId="{DCF15529-D676-46DB-AD56-8E2CC7A95742}" destId="{31E8D497-75D0-47A3-89F9-C99BF0D0C39E}" srcOrd="1" destOrd="0" presId="urn:microsoft.com/office/officeart/2005/8/layout/hierarchy1"/>
    <dgm:cxn modelId="{C5C399EA-EA5E-480B-B5BF-062265FC79D2}" type="presParOf" srcId="{31E8D497-75D0-47A3-89F9-C99BF0D0C39E}" destId="{F35C0F0B-0710-4701-BA37-128DB9B18267}" srcOrd="0" destOrd="0" presId="urn:microsoft.com/office/officeart/2005/8/layout/hierarchy1"/>
    <dgm:cxn modelId="{A4052356-80BE-4452-9EA8-7147692B2DA8}" type="presParOf" srcId="{31E8D497-75D0-47A3-89F9-C99BF0D0C39E}" destId="{056F656E-3881-4B8E-8185-04EE5187913F}" srcOrd="1" destOrd="0" presId="urn:microsoft.com/office/officeart/2005/8/layout/hierarchy1"/>
    <dgm:cxn modelId="{C917C763-8EE4-4328-BBD0-D311048A96E9}" type="presParOf" srcId="{056F656E-3881-4B8E-8185-04EE5187913F}" destId="{A99D349E-4A6E-434A-99F3-42AF9654C60A}" srcOrd="0" destOrd="0" presId="urn:microsoft.com/office/officeart/2005/8/layout/hierarchy1"/>
    <dgm:cxn modelId="{F9264543-FF80-4439-B829-00BC00B6B516}" type="presParOf" srcId="{A99D349E-4A6E-434A-99F3-42AF9654C60A}" destId="{68979D8D-582A-469D-A9AD-450FCB1830FB}" srcOrd="0" destOrd="0" presId="urn:microsoft.com/office/officeart/2005/8/layout/hierarchy1"/>
    <dgm:cxn modelId="{8855F9BC-5B98-466C-97EC-A11E6C61870A}" type="presParOf" srcId="{A99D349E-4A6E-434A-99F3-42AF9654C60A}" destId="{37B97409-E668-4434-9980-01FF5BF32072}" srcOrd="1" destOrd="0" presId="urn:microsoft.com/office/officeart/2005/8/layout/hierarchy1"/>
    <dgm:cxn modelId="{5F160EF6-DDA3-4E4F-85C2-826B79BE9076}" type="presParOf" srcId="{056F656E-3881-4B8E-8185-04EE5187913F}" destId="{39C4B035-724E-47D2-916C-D9D37DFED43A}" srcOrd="1" destOrd="0" presId="urn:microsoft.com/office/officeart/2005/8/layout/hierarchy1"/>
    <dgm:cxn modelId="{8E52BEF6-0C4E-4ED7-A267-A1E2EFBFAEF4}" type="presParOf" srcId="{31E8D497-75D0-47A3-89F9-C99BF0D0C39E}" destId="{54C42EF5-3FC7-4C3F-A781-C2CE6F176558}" srcOrd="2" destOrd="0" presId="urn:microsoft.com/office/officeart/2005/8/layout/hierarchy1"/>
    <dgm:cxn modelId="{BE84C481-78E3-4F83-80FD-01ED289C13ED}" type="presParOf" srcId="{31E8D497-75D0-47A3-89F9-C99BF0D0C39E}" destId="{E1974C83-2885-4CD7-A7D5-F62C757CCFE5}" srcOrd="3" destOrd="0" presId="urn:microsoft.com/office/officeart/2005/8/layout/hierarchy1"/>
    <dgm:cxn modelId="{7250DDE2-F0EA-4A9C-A2E7-61AD287048BB}" type="presParOf" srcId="{E1974C83-2885-4CD7-A7D5-F62C757CCFE5}" destId="{FE2CEB3D-00EC-4557-9322-1F9D0E201E0C}" srcOrd="0" destOrd="0" presId="urn:microsoft.com/office/officeart/2005/8/layout/hierarchy1"/>
    <dgm:cxn modelId="{80D1E6DF-3F7E-4012-A472-5EAB53368044}" type="presParOf" srcId="{FE2CEB3D-00EC-4557-9322-1F9D0E201E0C}" destId="{51D43B42-F0A0-43E6-9461-8986110F1273}" srcOrd="0" destOrd="0" presId="urn:microsoft.com/office/officeart/2005/8/layout/hierarchy1"/>
    <dgm:cxn modelId="{0B410FD1-0520-4D83-8E4F-BA89D75910AA}" type="presParOf" srcId="{FE2CEB3D-00EC-4557-9322-1F9D0E201E0C}" destId="{92D8E9B1-64F2-4AE1-B44E-856FC9F8D11A}" srcOrd="1" destOrd="0" presId="urn:microsoft.com/office/officeart/2005/8/layout/hierarchy1"/>
    <dgm:cxn modelId="{BFBE8935-434F-4B59-9DC9-11851CB3DB02}" type="presParOf" srcId="{E1974C83-2885-4CD7-A7D5-F62C757CCFE5}" destId="{E719848E-F754-44C5-B45B-F1E0E7657C7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90D31C-1CF0-429A-B96D-CAA8C05B4351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B870A25-4C95-47A4-84AE-B477E2A727E1}">
      <dgm:prSet phldrT="[Текст]" custT="1"/>
      <dgm:spPr>
        <a:blipFill dpi="0"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tile tx="0" ty="0" sx="100000" sy="100000" flip="none" algn="tl"/>
        </a:blip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плана мероприятий.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57BC51-4946-484D-B9A4-6369FF32E627}" type="parTrans" cxnId="{91F24F67-F12E-42E3-A762-3347758CCFF3}">
      <dgm:prSet/>
      <dgm:spPr/>
      <dgm:t>
        <a:bodyPr/>
        <a:lstStyle/>
        <a:p>
          <a:endParaRPr lang="ru-RU"/>
        </a:p>
      </dgm:t>
    </dgm:pt>
    <dgm:pt modelId="{81A40E93-1766-4E47-B91C-2E108CC5A547}" type="sibTrans" cxnId="{91F24F67-F12E-42E3-A762-3347758CCFF3}">
      <dgm:prSet/>
      <dgm:spPr/>
      <dgm:t>
        <a:bodyPr/>
        <a:lstStyle/>
        <a:p>
          <a:endParaRPr lang="ru-RU"/>
        </a:p>
      </dgm:t>
    </dgm:pt>
    <dgm:pt modelId="{E90CF5FF-DD2A-4521-AADB-FFA07C27EC0B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методического обеспечения. Реализация мероприятия.</a:t>
          </a:r>
          <a:r>
            <a:rPr lang="ru-RU" sz="2800" dirty="0" smtClean="0"/>
            <a:t>.</a:t>
          </a:r>
          <a:endParaRPr lang="ru-RU" sz="2800" dirty="0"/>
        </a:p>
      </dgm:t>
    </dgm:pt>
    <dgm:pt modelId="{D8C39A02-5F93-4C98-9BD3-50C76378762E}" type="parTrans" cxnId="{1C4A7816-720E-4AF8-9DC5-AB5764E7FD75}">
      <dgm:prSet/>
      <dgm:spPr/>
      <dgm:t>
        <a:bodyPr/>
        <a:lstStyle/>
        <a:p>
          <a:endParaRPr lang="ru-RU"/>
        </a:p>
      </dgm:t>
    </dgm:pt>
    <dgm:pt modelId="{97053767-FEDE-4920-8EB4-0F1D908CDB82}" type="sibTrans" cxnId="{1C4A7816-720E-4AF8-9DC5-AB5764E7FD75}">
      <dgm:prSet/>
      <dgm:spPr/>
      <dgm:t>
        <a:bodyPr/>
        <a:lstStyle/>
        <a:p>
          <a:endParaRPr lang="ru-RU"/>
        </a:p>
      </dgm:t>
    </dgm:pt>
    <dgm:pt modelId="{768DA47E-D83B-495E-80D0-1DBE354E1B9A}">
      <dgm:prSet custT="1"/>
      <dgm:spPr>
        <a:blipFill rotWithShape="0">
          <a:blip xmlns:r="http://schemas.openxmlformats.org/officeDocument/2006/relationships" r:embed="rId1">
            <a:duotone>
              <a:schemeClr val="accent3">
                <a:hueOff val="8797671"/>
                <a:satOff val="-20044"/>
                <a:lumOff val="8040"/>
                <a:alphaOff val="0"/>
                <a:shade val="20000"/>
                <a:satMod val="200000"/>
              </a:schemeClr>
              <a:schemeClr val="accent3">
                <a:hueOff val="8797671"/>
                <a:satOff val="-20044"/>
                <a:lumOff val="8040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межведомственного сотрудничества с целью реализации практики, заключение соглашений с учреждениями культуры и искусства, дополнительного образования, волонтерами, спортивно-оздоровительными учреждениями города.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63B12A-1297-4791-8E9A-DEB8D727B391}" type="parTrans" cxnId="{18E97CB8-5A18-4B18-B011-E530D4BE33C3}">
      <dgm:prSet/>
      <dgm:spPr/>
      <dgm:t>
        <a:bodyPr/>
        <a:lstStyle/>
        <a:p>
          <a:endParaRPr lang="ru-RU"/>
        </a:p>
      </dgm:t>
    </dgm:pt>
    <dgm:pt modelId="{25FDB5E6-1B6C-483F-9B22-861D2716C8FB}" type="sibTrans" cxnId="{18E97CB8-5A18-4B18-B011-E530D4BE33C3}">
      <dgm:prSet/>
      <dgm:spPr/>
      <dgm:t>
        <a:bodyPr/>
        <a:lstStyle/>
        <a:p>
          <a:endParaRPr lang="ru-RU"/>
        </a:p>
      </dgm:t>
    </dgm:pt>
    <dgm:pt modelId="{66E9C4AB-87C6-4876-B8D5-F1F38D7EB527}" type="pres">
      <dgm:prSet presAssocID="{0990D31C-1CF0-429A-B96D-CAA8C05B435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13A6CE-BE24-4C8D-9E74-AD196C82882F}" type="pres">
      <dgm:prSet presAssocID="{EB870A25-4C95-47A4-84AE-B477E2A727E1}" presName="parentLin" presStyleCnt="0"/>
      <dgm:spPr/>
    </dgm:pt>
    <dgm:pt modelId="{8813B557-5F2E-4DC7-8C73-009A10CA06C8}" type="pres">
      <dgm:prSet presAssocID="{EB870A25-4C95-47A4-84AE-B477E2A727E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E9E497D-2731-4153-94E2-EEDBD30FFE0B}" type="pres">
      <dgm:prSet presAssocID="{EB870A25-4C95-47A4-84AE-B477E2A727E1}" presName="parentText" presStyleLbl="node1" presStyleIdx="0" presStyleCnt="3" custScaleX="113644" custScaleY="1123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003057-CEFE-48F6-B609-48F267CE69FF}" type="pres">
      <dgm:prSet presAssocID="{EB870A25-4C95-47A4-84AE-B477E2A727E1}" presName="negativeSpace" presStyleCnt="0"/>
      <dgm:spPr/>
    </dgm:pt>
    <dgm:pt modelId="{62F02C59-3DC8-47D2-9919-C40C5E9F4261}" type="pres">
      <dgm:prSet presAssocID="{EB870A25-4C95-47A4-84AE-B477E2A727E1}" presName="childText" presStyleLbl="conFgAcc1" presStyleIdx="0" presStyleCnt="3">
        <dgm:presLayoutVars>
          <dgm:bulletEnabled val="1"/>
        </dgm:presLayoutVars>
      </dgm:prSet>
      <dgm:spPr/>
    </dgm:pt>
    <dgm:pt modelId="{ABC1EA14-27A3-437B-9B2C-426A0C144515}" type="pres">
      <dgm:prSet presAssocID="{81A40E93-1766-4E47-B91C-2E108CC5A547}" presName="spaceBetweenRectangles" presStyleCnt="0"/>
      <dgm:spPr/>
    </dgm:pt>
    <dgm:pt modelId="{6A1AD4F4-B959-4987-B1C0-00E1B51D9A77}" type="pres">
      <dgm:prSet presAssocID="{768DA47E-D83B-495E-80D0-1DBE354E1B9A}" presName="parentLin" presStyleCnt="0"/>
      <dgm:spPr/>
    </dgm:pt>
    <dgm:pt modelId="{8ECEF070-80A4-41D6-A46D-07756BDBF419}" type="pres">
      <dgm:prSet presAssocID="{768DA47E-D83B-495E-80D0-1DBE354E1B9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BB2EC2C-1BD7-4AF2-B9BC-7947BD4456CD}" type="pres">
      <dgm:prSet presAssocID="{768DA47E-D83B-495E-80D0-1DBE354E1B9A}" presName="parentText" presStyleLbl="node1" presStyleIdx="1" presStyleCnt="3" custScaleX="112842" custScaleY="2164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5C0B38-8531-4FD8-B058-9C1BEA11AB2C}" type="pres">
      <dgm:prSet presAssocID="{768DA47E-D83B-495E-80D0-1DBE354E1B9A}" presName="negativeSpace" presStyleCnt="0"/>
      <dgm:spPr/>
    </dgm:pt>
    <dgm:pt modelId="{3249F802-5E75-4BD9-9D34-70CC05979DF7}" type="pres">
      <dgm:prSet presAssocID="{768DA47E-D83B-495E-80D0-1DBE354E1B9A}" presName="childText" presStyleLbl="conFgAcc1" presStyleIdx="1" presStyleCnt="3">
        <dgm:presLayoutVars>
          <dgm:bulletEnabled val="1"/>
        </dgm:presLayoutVars>
      </dgm:prSet>
      <dgm:spPr/>
    </dgm:pt>
    <dgm:pt modelId="{41422B78-D753-4931-9E2A-AC81353FDCA2}" type="pres">
      <dgm:prSet presAssocID="{25FDB5E6-1B6C-483F-9B22-861D2716C8FB}" presName="spaceBetweenRectangles" presStyleCnt="0"/>
      <dgm:spPr/>
    </dgm:pt>
    <dgm:pt modelId="{BDA77B9A-BFB7-4D1E-816E-E497F958FBD2}" type="pres">
      <dgm:prSet presAssocID="{E90CF5FF-DD2A-4521-AADB-FFA07C27EC0B}" presName="parentLin" presStyleCnt="0"/>
      <dgm:spPr/>
    </dgm:pt>
    <dgm:pt modelId="{B08ED3F0-DF28-4709-B2C9-273C7AC1EE66}" type="pres">
      <dgm:prSet presAssocID="{E90CF5FF-DD2A-4521-AADB-FFA07C27EC0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F369B3E-5C23-402F-A8E8-CBB0D855EB8B}" type="pres">
      <dgm:prSet presAssocID="{E90CF5FF-DD2A-4521-AADB-FFA07C27EC0B}" presName="parentText" presStyleLbl="node1" presStyleIdx="2" presStyleCnt="3" custScaleX="110433" custScaleY="1105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04920-F861-40D8-B9E6-EE427DF65918}" type="pres">
      <dgm:prSet presAssocID="{E90CF5FF-DD2A-4521-AADB-FFA07C27EC0B}" presName="negativeSpace" presStyleCnt="0"/>
      <dgm:spPr/>
    </dgm:pt>
    <dgm:pt modelId="{C2AD5A57-EC58-4CDE-AD00-0177C16D5E5D}" type="pres">
      <dgm:prSet presAssocID="{E90CF5FF-DD2A-4521-AADB-FFA07C27EC0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CBEBA5B-AAE1-44FD-AA29-87302A355967}" type="presOf" srcId="{E90CF5FF-DD2A-4521-AADB-FFA07C27EC0B}" destId="{0F369B3E-5C23-402F-A8E8-CBB0D855EB8B}" srcOrd="1" destOrd="0" presId="urn:microsoft.com/office/officeart/2005/8/layout/list1"/>
    <dgm:cxn modelId="{418965E0-2C0E-4937-913E-35EA333464FF}" type="presOf" srcId="{E90CF5FF-DD2A-4521-AADB-FFA07C27EC0B}" destId="{B08ED3F0-DF28-4709-B2C9-273C7AC1EE66}" srcOrd="0" destOrd="0" presId="urn:microsoft.com/office/officeart/2005/8/layout/list1"/>
    <dgm:cxn modelId="{385A876C-6E50-4EEC-AF37-C95B98F43D1C}" type="presOf" srcId="{EB870A25-4C95-47A4-84AE-B477E2A727E1}" destId="{9E9E497D-2731-4153-94E2-EEDBD30FFE0B}" srcOrd="1" destOrd="0" presId="urn:microsoft.com/office/officeart/2005/8/layout/list1"/>
    <dgm:cxn modelId="{91F24F67-F12E-42E3-A762-3347758CCFF3}" srcId="{0990D31C-1CF0-429A-B96D-CAA8C05B4351}" destId="{EB870A25-4C95-47A4-84AE-B477E2A727E1}" srcOrd="0" destOrd="0" parTransId="{8757BC51-4946-484D-B9A4-6369FF32E627}" sibTransId="{81A40E93-1766-4E47-B91C-2E108CC5A547}"/>
    <dgm:cxn modelId="{7C787E02-2229-494C-8262-542FDF2E344F}" type="presOf" srcId="{EB870A25-4C95-47A4-84AE-B477E2A727E1}" destId="{8813B557-5F2E-4DC7-8C73-009A10CA06C8}" srcOrd="0" destOrd="0" presId="urn:microsoft.com/office/officeart/2005/8/layout/list1"/>
    <dgm:cxn modelId="{323B2E61-9E1D-40B5-A4AA-E2AC834DE43B}" type="presOf" srcId="{0990D31C-1CF0-429A-B96D-CAA8C05B4351}" destId="{66E9C4AB-87C6-4876-B8D5-F1F38D7EB527}" srcOrd="0" destOrd="0" presId="urn:microsoft.com/office/officeart/2005/8/layout/list1"/>
    <dgm:cxn modelId="{BF755E95-1E79-44B7-A5E2-2B34D2144921}" type="presOf" srcId="{768DA47E-D83B-495E-80D0-1DBE354E1B9A}" destId="{8ECEF070-80A4-41D6-A46D-07756BDBF419}" srcOrd="0" destOrd="0" presId="urn:microsoft.com/office/officeart/2005/8/layout/list1"/>
    <dgm:cxn modelId="{1C4A7816-720E-4AF8-9DC5-AB5764E7FD75}" srcId="{0990D31C-1CF0-429A-B96D-CAA8C05B4351}" destId="{E90CF5FF-DD2A-4521-AADB-FFA07C27EC0B}" srcOrd="2" destOrd="0" parTransId="{D8C39A02-5F93-4C98-9BD3-50C76378762E}" sibTransId="{97053767-FEDE-4920-8EB4-0F1D908CDB82}"/>
    <dgm:cxn modelId="{18E97CB8-5A18-4B18-B011-E530D4BE33C3}" srcId="{0990D31C-1CF0-429A-B96D-CAA8C05B4351}" destId="{768DA47E-D83B-495E-80D0-1DBE354E1B9A}" srcOrd="1" destOrd="0" parTransId="{CF63B12A-1297-4791-8E9A-DEB8D727B391}" sibTransId="{25FDB5E6-1B6C-483F-9B22-861D2716C8FB}"/>
    <dgm:cxn modelId="{0C0BE13D-3C67-47E0-98B4-254D57E1E096}" type="presOf" srcId="{768DA47E-D83B-495E-80D0-1DBE354E1B9A}" destId="{3BB2EC2C-1BD7-4AF2-B9BC-7947BD4456CD}" srcOrd="1" destOrd="0" presId="urn:microsoft.com/office/officeart/2005/8/layout/list1"/>
    <dgm:cxn modelId="{9AE5E690-FD07-4EF2-AE77-A07DF8CACB50}" type="presParOf" srcId="{66E9C4AB-87C6-4876-B8D5-F1F38D7EB527}" destId="{3213A6CE-BE24-4C8D-9E74-AD196C82882F}" srcOrd="0" destOrd="0" presId="urn:microsoft.com/office/officeart/2005/8/layout/list1"/>
    <dgm:cxn modelId="{D73DB924-15BD-40B0-B313-B31A7A41F31E}" type="presParOf" srcId="{3213A6CE-BE24-4C8D-9E74-AD196C82882F}" destId="{8813B557-5F2E-4DC7-8C73-009A10CA06C8}" srcOrd="0" destOrd="0" presId="urn:microsoft.com/office/officeart/2005/8/layout/list1"/>
    <dgm:cxn modelId="{90D1D1A0-1D30-4B2F-9E76-BF201D15E074}" type="presParOf" srcId="{3213A6CE-BE24-4C8D-9E74-AD196C82882F}" destId="{9E9E497D-2731-4153-94E2-EEDBD30FFE0B}" srcOrd="1" destOrd="0" presId="urn:microsoft.com/office/officeart/2005/8/layout/list1"/>
    <dgm:cxn modelId="{B0A7F3BA-0C57-41C8-9DAF-EBEA7297108F}" type="presParOf" srcId="{66E9C4AB-87C6-4876-B8D5-F1F38D7EB527}" destId="{46003057-CEFE-48F6-B609-48F267CE69FF}" srcOrd="1" destOrd="0" presId="urn:microsoft.com/office/officeart/2005/8/layout/list1"/>
    <dgm:cxn modelId="{58473D74-DB73-4A6A-BE1F-EA5C6B533348}" type="presParOf" srcId="{66E9C4AB-87C6-4876-B8D5-F1F38D7EB527}" destId="{62F02C59-3DC8-47D2-9919-C40C5E9F4261}" srcOrd="2" destOrd="0" presId="urn:microsoft.com/office/officeart/2005/8/layout/list1"/>
    <dgm:cxn modelId="{9FBF79ED-EA43-4213-B7C8-7970D2E4DAC9}" type="presParOf" srcId="{66E9C4AB-87C6-4876-B8D5-F1F38D7EB527}" destId="{ABC1EA14-27A3-437B-9B2C-426A0C144515}" srcOrd="3" destOrd="0" presId="urn:microsoft.com/office/officeart/2005/8/layout/list1"/>
    <dgm:cxn modelId="{A2B2261E-DEDE-4E22-8CBC-16525E4998FA}" type="presParOf" srcId="{66E9C4AB-87C6-4876-B8D5-F1F38D7EB527}" destId="{6A1AD4F4-B959-4987-B1C0-00E1B51D9A77}" srcOrd="4" destOrd="0" presId="urn:microsoft.com/office/officeart/2005/8/layout/list1"/>
    <dgm:cxn modelId="{F26C8564-CA8B-438E-96E7-D0C1E7ACC4A4}" type="presParOf" srcId="{6A1AD4F4-B959-4987-B1C0-00E1B51D9A77}" destId="{8ECEF070-80A4-41D6-A46D-07756BDBF419}" srcOrd="0" destOrd="0" presId="urn:microsoft.com/office/officeart/2005/8/layout/list1"/>
    <dgm:cxn modelId="{BC4D9753-CC40-4938-B4A0-286DFF2CCDCC}" type="presParOf" srcId="{6A1AD4F4-B959-4987-B1C0-00E1B51D9A77}" destId="{3BB2EC2C-1BD7-4AF2-B9BC-7947BD4456CD}" srcOrd="1" destOrd="0" presId="urn:microsoft.com/office/officeart/2005/8/layout/list1"/>
    <dgm:cxn modelId="{B2DD8414-1C9A-448D-8319-F72741B5520D}" type="presParOf" srcId="{66E9C4AB-87C6-4876-B8D5-F1F38D7EB527}" destId="{FF5C0B38-8531-4FD8-B058-9C1BEA11AB2C}" srcOrd="5" destOrd="0" presId="urn:microsoft.com/office/officeart/2005/8/layout/list1"/>
    <dgm:cxn modelId="{3B4BEFA6-FCAE-4183-A628-B6F30C0023FA}" type="presParOf" srcId="{66E9C4AB-87C6-4876-B8D5-F1F38D7EB527}" destId="{3249F802-5E75-4BD9-9D34-70CC05979DF7}" srcOrd="6" destOrd="0" presId="urn:microsoft.com/office/officeart/2005/8/layout/list1"/>
    <dgm:cxn modelId="{2CDB6810-490C-4253-8AA9-8A43CF4D5A1A}" type="presParOf" srcId="{66E9C4AB-87C6-4876-B8D5-F1F38D7EB527}" destId="{41422B78-D753-4931-9E2A-AC81353FDCA2}" srcOrd="7" destOrd="0" presId="urn:microsoft.com/office/officeart/2005/8/layout/list1"/>
    <dgm:cxn modelId="{CE401958-9D82-4B2B-9DFF-BD2F2B876D92}" type="presParOf" srcId="{66E9C4AB-87C6-4876-B8D5-F1F38D7EB527}" destId="{BDA77B9A-BFB7-4D1E-816E-E497F958FBD2}" srcOrd="8" destOrd="0" presId="urn:microsoft.com/office/officeart/2005/8/layout/list1"/>
    <dgm:cxn modelId="{55B0A6E8-6CC5-4387-9B58-57DA83A094F8}" type="presParOf" srcId="{BDA77B9A-BFB7-4D1E-816E-E497F958FBD2}" destId="{B08ED3F0-DF28-4709-B2C9-273C7AC1EE66}" srcOrd="0" destOrd="0" presId="urn:microsoft.com/office/officeart/2005/8/layout/list1"/>
    <dgm:cxn modelId="{58F3407F-DA22-452B-937A-287F17910CFB}" type="presParOf" srcId="{BDA77B9A-BFB7-4D1E-816E-E497F958FBD2}" destId="{0F369B3E-5C23-402F-A8E8-CBB0D855EB8B}" srcOrd="1" destOrd="0" presId="urn:microsoft.com/office/officeart/2005/8/layout/list1"/>
    <dgm:cxn modelId="{7CBACD85-9447-458E-B012-765A2C07743E}" type="presParOf" srcId="{66E9C4AB-87C6-4876-B8D5-F1F38D7EB527}" destId="{19304920-F861-40D8-B9E6-EE427DF65918}" srcOrd="9" destOrd="0" presId="urn:microsoft.com/office/officeart/2005/8/layout/list1"/>
    <dgm:cxn modelId="{82108B49-E1EE-4552-BCB0-C415260E720C}" type="presParOf" srcId="{66E9C4AB-87C6-4876-B8D5-F1F38D7EB527}" destId="{C2AD5A57-EC58-4CDE-AD00-0177C16D5E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6D4C02-A88D-4612-997A-19E10BF9FDD1}" type="doc">
      <dgm:prSet loTypeId="urn:microsoft.com/office/officeart/2005/8/layout/hProcess9" loCatId="process" qsTypeId="urn:microsoft.com/office/officeart/2005/8/quickstyle/simple5" qsCatId="simple" csTypeId="urn:microsoft.com/office/officeart/2005/8/colors/colorful3" csCatId="colorful" phldr="1"/>
      <dgm:spPr/>
    </dgm:pt>
    <dgm:pt modelId="{7FD8DE47-560F-4CF3-9A17-9BF053F9271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Повышение воспитательного потенциала родителей.</a:t>
          </a:r>
          <a:endParaRPr lang="ru-RU" dirty="0">
            <a:solidFill>
              <a:schemeClr val="tx1"/>
            </a:solidFill>
          </a:endParaRPr>
        </a:p>
      </dgm:t>
    </dgm:pt>
    <dgm:pt modelId="{93991255-9A93-4561-847F-F845E67D9F2C}" type="parTrans" cxnId="{5707E017-83FF-4C1C-BE6D-962EB6638253}">
      <dgm:prSet/>
      <dgm:spPr/>
      <dgm:t>
        <a:bodyPr/>
        <a:lstStyle/>
        <a:p>
          <a:endParaRPr lang="ru-RU"/>
        </a:p>
      </dgm:t>
    </dgm:pt>
    <dgm:pt modelId="{8AD89E34-5959-4C23-83C5-C22217291098}" type="sibTrans" cxnId="{5707E017-83FF-4C1C-BE6D-962EB6638253}">
      <dgm:prSet/>
      <dgm:spPr/>
      <dgm:t>
        <a:bodyPr/>
        <a:lstStyle/>
        <a:p>
          <a:endParaRPr lang="ru-RU"/>
        </a:p>
      </dgm:t>
    </dgm:pt>
    <dgm:pt modelId="{4820C524-D326-4D12-8617-F5E1C0986D1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Повышение уровня психолого-педагогических знаний родителей.</a:t>
          </a:r>
          <a:endParaRPr lang="ru-RU" dirty="0">
            <a:solidFill>
              <a:schemeClr val="tx1"/>
            </a:solidFill>
          </a:endParaRPr>
        </a:p>
      </dgm:t>
    </dgm:pt>
    <dgm:pt modelId="{3925B204-BBEF-407C-9EF5-714863B5B0DF}" type="parTrans" cxnId="{EAC16162-3346-4187-A7A8-CD225A8B9A7D}">
      <dgm:prSet/>
      <dgm:spPr/>
      <dgm:t>
        <a:bodyPr/>
        <a:lstStyle/>
        <a:p>
          <a:endParaRPr lang="ru-RU"/>
        </a:p>
      </dgm:t>
    </dgm:pt>
    <dgm:pt modelId="{3529A24C-30CD-4167-B301-F2462E138A3E}" type="sibTrans" cxnId="{EAC16162-3346-4187-A7A8-CD225A8B9A7D}">
      <dgm:prSet/>
      <dgm:spPr/>
      <dgm:t>
        <a:bodyPr/>
        <a:lstStyle/>
        <a:p>
          <a:endParaRPr lang="ru-RU"/>
        </a:p>
      </dgm:t>
    </dgm:pt>
    <dgm:pt modelId="{5906920F-D455-4AB6-8594-02635D5326EB}">
      <dgm:prSet phldrT="[Текст]"/>
      <dgm:spPr>
        <a:blipFill dpi="0" rotWithShape="0">
          <a:blip xmlns:r="http://schemas.openxmlformats.org/officeDocument/2006/relationships" r:embed="rId1">
            <a:duotone>
              <a:schemeClr val="accent3">
                <a:hueOff val="17595342"/>
                <a:satOff val="-40088"/>
                <a:lumOff val="16080"/>
                <a:alphaOff val="0"/>
                <a:shade val="74000"/>
                <a:satMod val="130000"/>
                <a:lumMod val="90000"/>
              </a:schemeClr>
              <a:schemeClr val="accent3">
                <a:hueOff val="17595342"/>
                <a:satOff val="-40088"/>
                <a:lumOff val="16080"/>
                <a:alphaOff val="0"/>
                <a:tint val="94000"/>
                <a:satMod val="120000"/>
                <a:lumMod val="104000"/>
              </a:schemeClr>
            </a:duotone>
          </a:blip>
          <a:srcRect/>
          <a:tile tx="0" ty="0" sx="100000" sy="100000" flip="none" algn="tl"/>
        </a:blip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Гармонизация детско-родительских отношений.</a:t>
          </a:r>
          <a:endParaRPr lang="ru-RU" dirty="0">
            <a:solidFill>
              <a:schemeClr val="tx1"/>
            </a:solidFill>
          </a:endParaRPr>
        </a:p>
      </dgm:t>
    </dgm:pt>
    <dgm:pt modelId="{A357CE4B-8936-4324-9006-7251E46777B6}" type="parTrans" cxnId="{1A472ADB-DD41-421A-9BE3-BECF0E7CD7C3}">
      <dgm:prSet/>
      <dgm:spPr/>
      <dgm:t>
        <a:bodyPr/>
        <a:lstStyle/>
        <a:p>
          <a:endParaRPr lang="ru-RU"/>
        </a:p>
      </dgm:t>
    </dgm:pt>
    <dgm:pt modelId="{B48A6E77-7D1F-4D45-9201-E03EA14F1AA3}" type="sibTrans" cxnId="{1A472ADB-DD41-421A-9BE3-BECF0E7CD7C3}">
      <dgm:prSet/>
      <dgm:spPr/>
      <dgm:t>
        <a:bodyPr/>
        <a:lstStyle/>
        <a:p>
          <a:endParaRPr lang="ru-RU"/>
        </a:p>
      </dgm:t>
    </dgm:pt>
    <dgm:pt modelId="{A95A942C-0E74-43E5-9FD7-5E8A21241742}" type="pres">
      <dgm:prSet presAssocID="{B56D4C02-A88D-4612-997A-19E10BF9FDD1}" presName="CompostProcess" presStyleCnt="0">
        <dgm:presLayoutVars>
          <dgm:dir/>
          <dgm:resizeHandles val="exact"/>
        </dgm:presLayoutVars>
      </dgm:prSet>
      <dgm:spPr/>
    </dgm:pt>
    <dgm:pt modelId="{5697EE77-C79D-486C-A77C-9C107C66A942}" type="pres">
      <dgm:prSet presAssocID="{B56D4C02-A88D-4612-997A-19E10BF9FDD1}" presName="arrow" presStyleLbl="bgShp" presStyleIdx="0" presStyleCnt="1"/>
      <dgm:spPr>
        <a:solidFill>
          <a:schemeClr val="accent3">
            <a:tint val="40000"/>
            <a:hueOff val="0"/>
            <a:satOff val="0"/>
            <a:lumOff val="0"/>
          </a:schemeClr>
        </a:solidFill>
        <a:ln w="25400">
          <a:solidFill>
            <a:schemeClr val="accent2">
              <a:lumMod val="60000"/>
              <a:lumOff val="40000"/>
            </a:schemeClr>
          </a:solidFill>
        </a:ln>
      </dgm:spPr>
    </dgm:pt>
    <dgm:pt modelId="{81B86F01-2574-4CB9-9EAC-1D1FC4470136}" type="pres">
      <dgm:prSet presAssocID="{B56D4C02-A88D-4612-997A-19E10BF9FDD1}" presName="linearProcess" presStyleCnt="0"/>
      <dgm:spPr/>
    </dgm:pt>
    <dgm:pt modelId="{EA35ADF6-907A-4D95-8517-BF74C67FE0AD}" type="pres">
      <dgm:prSet presAssocID="{7FD8DE47-560F-4CF3-9A17-9BF053F9271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2F082A-343A-4E2D-B78E-4DFAB26C81B9}" type="pres">
      <dgm:prSet presAssocID="{8AD89E34-5959-4C23-83C5-C22217291098}" presName="sibTrans" presStyleCnt="0"/>
      <dgm:spPr/>
    </dgm:pt>
    <dgm:pt modelId="{091775D4-29B1-4A42-8165-DBFCDFA8C9FA}" type="pres">
      <dgm:prSet presAssocID="{4820C524-D326-4D12-8617-F5E1C0986D17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96934-6FA5-4B03-9635-F28B92F3DB0C}" type="pres">
      <dgm:prSet presAssocID="{3529A24C-30CD-4167-B301-F2462E138A3E}" presName="sibTrans" presStyleCnt="0"/>
      <dgm:spPr/>
    </dgm:pt>
    <dgm:pt modelId="{F4B05A3C-71A8-41B8-B03B-3960E7BFAD50}" type="pres">
      <dgm:prSet presAssocID="{5906920F-D455-4AB6-8594-02635D5326EB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07E017-83FF-4C1C-BE6D-962EB6638253}" srcId="{B56D4C02-A88D-4612-997A-19E10BF9FDD1}" destId="{7FD8DE47-560F-4CF3-9A17-9BF053F92718}" srcOrd="0" destOrd="0" parTransId="{93991255-9A93-4561-847F-F845E67D9F2C}" sibTransId="{8AD89E34-5959-4C23-83C5-C22217291098}"/>
    <dgm:cxn modelId="{739C766F-8B9E-48F1-A649-80ACC55C7E15}" type="presOf" srcId="{5906920F-D455-4AB6-8594-02635D5326EB}" destId="{F4B05A3C-71A8-41B8-B03B-3960E7BFAD50}" srcOrd="0" destOrd="0" presId="urn:microsoft.com/office/officeart/2005/8/layout/hProcess9"/>
    <dgm:cxn modelId="{EAC16162-3346-4187-A7A8-CD225A8B9A7D}" srcId="{B56D4C02-A88D-4612-997A-19E10BF9FDD1}" destId="{4820C524-D326-4D12-8617-F5E1C0986D17}" srcOrd="1" destOrd="0" parTransId="{3925B204-BBEF-407C-9EF5-714863B5B0DF}" sibTransId="{3529A24C-30CD-4167-B301-F2462E138A3E}"/>
    <dgm:cxn modelId="{1A472ADB-DD41-421A-9BE3-BECF0E7CD7C3}" srcId="{B56D4C02-A88D-4612-997A-19E10BF9FDD1}" destId="{5906920F-D455-4AB6-8594-02635D5326EB}" srcOrd="2" destOrd="0" parTransId="{A357CE4B-8936-4324-9006-7251E46777B6}" sibTransId="{B48A6E77-7D1F-4D45-9201-E03EA14F1AA3}"/>
    <dgm:cxn modelId="{3AB9D4BD-E765-4447-AA29-9526B07A0A68}" type="presOf" srcId="{B56D4C02-A88D-4612-997A-19E10BF9FDD1}" destId="{A95A942C-0E74-43E5-9FD7-5E8A21241742}" srcOrd="0" destOrd="0" presId="urn:microsoft.com/office/officeart/2005/8/layout/hProcess9"/>
    <dgm:cxn modelId="{70D5868A-EE02-4CFF-86C3-1F5460E37F52}" type="presOf" srcId="{4820C524-D326-4D12-8617-F5E1C0986D17}" destId="{091775D4-29B1-4A42-8165-DBFCDFA8C9FA}" srcOrd="0" destOrd="0" presId="urn:microsoft.com/office/officeart/2005/8/layout/hProcess9"/>
    <dgm:cxn modelId="{974901FE-EEA8-4BEC-AB9F-43490C6EBFFD}" type="presOf" srcId="{7FD8DE47-560F-4CF3-9A17-9BF053F92718}" destId="{EA35ADF6-907A-4D95-8517-BF74C67FE0AD}" srcOrd="0" destOrd="0" presId="urn:microsoft.com/office/officeart/2005/8/layout/hProcess9"/>
    <dgm:cxn modelId="{B066E3EA-BF16-448E-87D5-28B6136740CC}" type="presParOf" srcId="{A95A942C-0E74-43E5-9FD7-5E8A21241742}" destId="{5697EE77-C79D-486C-A77C-9C107C66A942}" srcOrd="0" destOrd="0" presId="urn:microsoft.com/office/officeart/2005/8/layout/hProcess9"/>
    <dgm:cxn modelId="{1D83FF78-DFD9-4030-9E81-98379802A4A8}" type="presParOf" srcId="{A95A942C-0E74-43E5-9FD7-5E8A21241742}" destId="{81B86F01-2574-4CB9-9EAC-1D1FC4470136}" srcOrd="1" destOrd="0" presId="urn:microsoft.com/office/officeart/2005/8/layout/hProcess9"/>
    <dgm:cxn modelId="{A88553BA-26B0-4DE0-8CD9-BACD00BC8646}" type="presParOf" srcId="{81B86F01-2574-4CB9-9EAC-1D1FC4470136}" destId="{EA35ADF6-907A-4D95-8517-BF74C67FE0AD}" srcOrd="0" destOrd="0" presId="urn:microsoft.com/office/officeart/2005/8/layout/hProcess9"/>
    <dgm:cxn modelId="{6D9687D9-4816-4D52-95F3-76BCF0C7F412}" type="presParOf" srcId="{81B86F01-2574-4CB9-9EAC-1D1FC4470136}" destId="{082F082A-343A-4E2D-B78E-4DFAB26C81B9}" srcOrd="1" destOrd="0" presId="urn:microsoft.com/office/officeart/2005/8/layout/hProcess9"/>
    <dgm:cxn modelId="{AEE1AF8D-71FD-4AA8-BC15-D532D7318BFC}" type="presParOf" srcId="{81B86F01-2574-4CB9-9EAC-1D1FC4470136}" destId="{091775D4-29B1-4A42-8165-DBFCDFA8C9FA}" srcOrd="2" destOrd="0" presId="urn:microsoft.com/office/officeart/2005/8/layout/hProcess9"/>
    <dgm:cxn modelId="{192D2736-8628-4BDA-B11D-22DE2CC93F9A}" type="presParOf" srcId="{81B86F01-2574-4CB9-9EAC-1D1FC4470136}" destId="{73796934-6FA5-4B03-9635-F28B92F3DB0C}" srcOrd="3" destOrd="0" presId="urn:microsoft.com/office/officeart/2005/8/layout/hProcess9"/>
    <dgm:cxn modelId="{D92B66D6-02E2-4BC9-9F0E-61DFFCD6A1CD}" type="presParOf" srcId="{81B86F01-2574-4CB9-9EAC-1D1FC4470136}" destId="{F4B05A3C-71A8-41B8-B03B-3960E7BFAD5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02C59-3DC8-47D2-9919-C40C5E9F4261}">
      <dsp:nvSpPr>
        <dsp:cNvPr id="0" name=""/>
        <dsp:cNvSpPr/>
      </dsp:nvSpPr>
      <dsp:spPr>
        <a:xfrm>
          <a:off x="0" y="535062"/>
          <a:ext cx="640871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9E497D-2731-4153-94E2-EEDBD30FFE0B}">
      <dsp:nvSpPr>
        <dsp:cNvPr id="0" name=""/>
        <dsp:cNvSpPr/>
      </dsp:nvSpPr>
      <dsp:spPr>
        <a:xfrm>
          <a:off x="320435" y="1048"/>
          <a:ext cx="5098181" cy="962054"/>
        </a:xfrm>
        <a:prstGeom prst="roundRect">
          <a:avLst/>
        </a:prstGeom>
        <a:blipFill dpi="0"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rcRect/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плана мероприятий.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399" y="48012"/>
        <a:ext cx="5004253" cy="868126"/>
      </dsp:txXfrm>
    </dsp:sp>
    <dsp:sp modelId="{3249F802-5E75-4BD9-9D34-70CC05979DF7}">
      <dsp:nvSpPr>
        <dsp:cNvPr id="0" name=""/>
        <dsp:cNvSpPr/>
      </dsp:nvSpPr>
      <dsp:spPr>
        <a:xfrm>
          <a:off x="0" y="2847022"/>
          <a:ext cx="640871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8797671"/>
              <a:satOff val="-20044"/>
              <a:lumOff val="804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B2EC2C-1BD7-4AF2-B9BC-7947BD4456CD}">
      <dsp:nvSpPr>
        <dsp:cNvPr id="0" name=""/>
        <dsp:cNvSpPr/>
      </dsp:nvSpPr>
      <dsp:spPr>
        <a:xfrm>
          <a:off x="320435" y="1422462"/>
          <a:ext cx="5062203" cy="185259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8797671"/>
                <a:satOff val="-20044"/>
                <a:lumOff val="8040"/>
                <a:alphaOff val="0"/>
                <a:shade val="20000"/>
                <a:satMod val="200000"/>
              </a:schemeClr>
              <a:schemeClr val="accent3">
                <a:hueOff val="8797671"/>
                <a:satOff val="-20044"/>
                <a:lumOff val="8040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межведомственного сотрудничества с целью реализации практики, заключение соглашений с учреждениями культуры и искусства, дополнительного образования, волонтерами, спортивно-оздоровительными учреждениями города.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0871" y="1512898"/>
        <a:ext cx="4881331" cy="1671727"/>
      </dsp:txXfrm>
    </dsp:sp>
    <dsp:sp modelId="{C2AD5A57-EC58-4CDE-AD00-0177C16D5E5D}">
      <dsp:nvSpPr>
        <dsp:cNvPr id="0" name=""/>
        <dsp:cNvSpPr/>
      </dsp:nvSpPr>
      <dsp:spPr>
        <a:xfrm>
          <a:off x="0" y="4252479"/>
          <a:ext cx="640871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17595342"/>
              <a:satOff val="-40088"/>
              <a:lumOff val="1608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369B3E-5C23-402F-A8E8-CBB0D855EB8B}">
      <dsp:nvSpPr>
        <dsp:cNvPr id="0" name=""/>
        <dsp:cNvSpPr/>
      </dsp:nvSpPr>
      <dsp:spPr>
        <a:xfrm>
          <a:off x="320435" y="3734422"/>
          <a:ext cx="4954133" cy="946096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17595342"/>
                <a:satOff val="-40088"/>
                <a:lumOff val="16080"/>
                <a:alphaOff val="0"/>
                <a:shade val="20000"/>
                <a:satMod val="200000"/>
              </a:schemeClr>
              <a:schemeClr val="accent3">
                <a:hueOff val="17595342"/>
                <a:satOff val="-40088"/>
                <a:lumOff val="16080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9564" tIns="0" rIns="16956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методического обеспечения. Реализация мероприятия.</a:t>
          </a:r>
          <a:r>
            <a:rPr lang="ru-RU" sz="2800" kern="1200" dirty="0" smtClean="0"/>
            <a:t>.</a:t>
          </a:r>
          <a:endParaRPr lang="ru-RU" sz="2800" kern="1200" dirty="0"/>
        </a:p>
      </dsp:txBody>
      <dsp:txXfrm>
        <a:off x="366620" y="3780607"/>
        <a:ext cx="4861763" cy="853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97EE77-C79D-486C-A77C-9C107C66A942}">
      <dsp:nvSpPr>
        <dsp:cNvPr id="0" name=""/>
        <dsp:cNvSpPr/>
      </dsp:nvSpPr>
      <dsp:spPr>
        <a:xfrm>
          <a:off x="442849" y="0"/>
          <a:ext cx="5018957" cy="3312368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</a:schemeClr>
        </a:solidFill>
        <a:ln w="25400">
          <a:solidFill>
            <a:schemeClr val="accent2">
              <a:lumMod val="60000"/>
              <a:lumOff val="40000"/>
            </a:schemeClr>
          </a:solidFill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35ADF6-907A-4D95-8517-BF74C67FE0AD}">
      <dsp:nvSpPr>
        <dsp:cNvPr id="0" name=""/>
        <dsp:cNvSpPr/>
      </dsp:nvSpPr>
      <dsp:spPr>
        <a:xfrm>
          <a:off x="6342" y="993710"/>
          <a:ext cx="1900561" cy="132494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Повышение воспитательного потенциала родителей.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71021" y="1058389"/>
        <a:ext cx="1771203" cy="1195589"/>
      </dsp:txXfrm>
    </dsp:sp>
    <dsp:sp modelId="{091775D4-29B1-4A42-8165-DBFCDFA8C9FA}">
      <dsp:nvSpPr>
        <dsp:cNvPr id="0" name=""/>
        <dsp:cNvSpPr/>
      </dsp:nvSpPr>
      <dsp:spPr>
        <a:xfrm>
          <a:off x="2002047" y="993710"/>
          <a:ext cx="1900561" cy="132494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8797671"/>
                <a:satOff val="-20044"/>
                <a:lumOff val="8040"/>
                <a:alphaOff val="0"/>
                <a:shade val="74000"/>
                <a:satMod val="130000"/>
                <a:lumMod val="90000"/>
              </a:schemeClr>
              <a:schemeClr val="accent3">
                <a:hueOff val="8797671"/>
                <a:satOff val="-20044"/>
                <a:lumOff val="804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Повышение уровня психолого-педагогических знаний родителей.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066726" y="1058389"/>
        <a:ext cx="1771203" cy="1195589"/>
      </dsp:txXfrm>
    </dsp:sp>
    <dsp:sp modelId="{F4B05A3C-71A8-41B8-B03B-3960E7BFAD50}">
      <dsp:nvSpPr>
        <dsp:cNvPr id="0" name=""/>
        <dsp:cNvSpPr/>
      </dsp:nvSpPr>
      <dsp:spPr>
        <a:xfrm>
          <a:off x="3997751" y="993710"/>
          <a:ext cx="1900561" cy="1324947"/>
        </a:xfrm>
        <a:prstGeom prst="roundRect">
          <a:avLst/>
        </a:prstGeom>
        <a:blipFill dpi="0" rotWithShape="0">
          <a:blip xmlns:r="http://schemas.openxmlformats.org/officeDocument/2006/relationships" r:embed="rId1">
            <a:duotone>
              <a:schemeClr val="accent3">
                <a:hueOff val="17595342"/>
                <a:satOff val="-40088"/>
                <a:lumOff val="16080"/>
                <a:alphaOff val="0"/>
                <a:shade val="74000"/>
                <a:satMod val="130000"/>
                <a:lumMod val="90000"/>
              </a:schemeClr>
              <a:schemeClr val="accent3">
                <a:hueOff val="17595342"/>
                <a:satOff val="-40088"/>
                <a:lumOff val="16080"/>
                <a:alphaOff val="0"/>
                <a:tint val="94000"/>
                <a:satMod val="120000"/>
                <a:lumMod val="104000"/>
              </a:schemeClr>
            </a:duotone>
          </a:blip>
          <a:srcRect/>
          <a:tile tx="0" ty="0" sx="100000" sy="100000" flip="none" algn="tl"/>
        </a:blipFill>
        <a:ln>
          <a:noFill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Гармонизация детско-родительских отношений.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062430" y="1058389"/>
        <a:ext cx="1771203" cy="1195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24545-B45D-40F2-997C-5CD8243750AC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D6647-7B23-4519-843D-701BA7DAA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892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416B8-E3D0-4FBC-95AB-207D163FD3A5}" type="datetimeFigureOut">
              <a:rPr lang="ru-RU" smtClean="0"/>
              <a:t>10.12.2021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3541D-95A3-4B7E-A467-A7C1C5C10F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05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1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27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309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5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393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791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945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171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30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97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21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3541D-95A3-4B7E-A467-A7C1C5C10F8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4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9429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8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41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209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8668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724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48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2053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3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176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494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324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108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635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421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79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93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188640"/>
            <a:ext cx="6264696" cy="381642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Практика организации работы с семьями, состоящими на учете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ОБУ «Центр социальной защиты населения Липецкой области»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(отдел социальной поддержки семьи и детей)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«Ценности, которым нет цены»</a:t>
            </a:r>
            <a:endParaRPr lang="ru-RU" sz="2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9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536" y="548680"/>
            <a:ext cx="8352928" cy="58767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 социальной поддержки семьи и детей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является структурным подразделением областного бюджетного учреждения «Центр социальной защиты населения Липецкой области».</a:t>
            </a:r>
            <a:endParaRPr lang="ru-RU" sz="1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Основной  целью работы Отдела является сохранение семьи и создание комплекса условий, способствующих её полноценному функционированию и развитию.</a:t>
            </a:r>
          </a:p>
          <a:p>
            <a:pPr>
              <a:buNone/>
            </a:pP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34340580"/>
              </p:ext>
            </p:extLst>
          </p:nvPr>
        </p:nvGraphicFramePr>
        <p:xfrm>
          <a:off x="611560" y="2420888"/>
          <a:ext cx="7992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798734" cy="504056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индивидуально-профилактической работы с семьей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1268760"/>
            <a:ext cx="4824536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учет семей, находящихся в социально опасном положении, в трудной жизненной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419872" y="2204864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консультация, определение проблем семьи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26913" y="3510916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жилищные проблемы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6482" y="3510916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материальные проблемы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33618" y="3510916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проблемы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28238" y="2420888"/>
            <a:ext cx="202979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обучения и работы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2420888"/>
            <a:ext cx="2016224" cy="751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алкогольная, наркотическая зависимость</a:t>
            </a:r>
          </a:p>
        </p:txBody>
      </p:sp>
      <p:sp>
        <p:nvSpPr>
          <p:cNvPr id="12" name="Вертикальный свиток 11"/>
          <p:cNvSpPr/>
          <p:nvPr/>
        </p:nvSpPr>
        <p:spPr>
          <a:xfrm>
            <a:off x="4001" y="4425488"/>
            <a:ext cx="1906211" cy="231588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ПЕРЕНАПРАВЛЕНИЕ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ГУЗ «ЛИПЕЦКИЙ ОБЛАСТНОЙ НАРКОЛОГИЧЕСКИЙ ДИСПАНСЕР» ДЛЯ ПОЛУЧЕНИЯ КОНСУЛЬТАЦИИ ВРАЧА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1804202" y="4425488"/>
            <a:ext cx="1800200" cy="194421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МЕРАХ СОЦИАЛЬНОЙ ПОДДЕРЖКИ И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ИХ ОФОРМЛЕНИИ.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3673901" y="4432728"/>
            <a:ext cx="1800200" cy="194421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РЕАЛИЗАЦИЯ ПЛАНА ИНДИВИДУАЛЬНО-ПРОФИЛАКТИЧЕСКОЙ РАБОТЫ С СЕМЬЕЙ.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ертикальный свиток 14"/>
          <p:cNvSpPr/>
          <p:nvPr/>
        </p:nvSpPr>
        <p:spPr>
          <a:xfrm>
            <a:off x="5580112" y="4432728"/>
            <a:ext cx="1872208" cy="194421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В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ЖИЗНЕУСТРОЙСТВЕ.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7308304" y="4432728"/>
            <a:ext cx="1835696" cy="230864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ПЕРЕНАПРАВЛЕНИЕ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ОКУ «ЛИПЕЦКИЙ ГОРОДСКОЙ ЦЕНТР ЗАНЯТОСТИ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ДЛЯ ПОЛУЧЕНИЯ КОНСУЛЬТАЦИИ.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6" idx="2"/>
          </p:cNvCxnSpPr>
          <p:nvPr/>
        </p:nvCxnSpPr>
        <p:spPr>
          <a:xfrm flipH="1">
            <a:off x="2483768" y="2600908"/>
            <a:ext cx="936104" cy="195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6" idx="3"/>
          </p:cNvCxnSpPr>
          <p:nvPr/>
        </p:nvCxnSpPr>
        <p:spPr>
          <a:xfrm flipH="1">
            <a:off x="2437010" y="2880953"/>
            <a:ext cx="1373039" cy="543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6" idx="4"/>
          </p:cNvCxnSpPr>
          <p:nvPr/>
        </p:nvCxnSpPr>
        <p:spPr>
          <a:xfrm>
            <a:off x="4752020" y="2996952"/>
            <a:ext cx="0" cy="396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6" idx="5"/>
          </p:cNvCxnSpPr>
          <p:nvPr/>
        </p:nvCxnSpPr>
        <p:spPr>
          <a:xfrm>
            <a:off x="5693991" y="2880953"/>
            <a:ext cx="786221" cy="543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6" idx="6"/>
          </p:cNvCxnSpPr>
          <p:nvPr/>
        </p:nvCxnSpPr>
        <p:spPr>
          <a:xfrm>
            <a:off x="6084168" y="2600908"/>
            <a:ext cx="720080" cy="280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11560" y="3172408"/>
            <a:ext cx="0" cy="1120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2555776" y="4086980"/>
            <a:ext cx="0" cy="278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</p:cNvCxnSpPr>
          <p:nvPr/>
        </p:nvCxnSpPr>
        <p:spPr>
          <a:xfrm>
            <a:off x="4441730" y="4086980"/>
            <a:ext cx="0" cy="278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588224" y="4086980"/>
            <a:ext cx="0" cy="278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8243900" y="3212976"/>
            <a:ext cx="0" cy="1152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6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08912" cy="1368152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Ситуация, обусловившая реализацию практики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124744"/>
            <a:ext cx="8064895" cy="331236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2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учреждения работают с семьями, находящимися </a:t>
            </a:r>
            <a:r>
              <a:rPr lang="ru-RU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социально-опасном положении. Для данной категории семей </a:t>
            </a:r>
            <a:r>
              <a:rPr lang="ru-RU" sz="2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 такие </a:t>
            </a:r>
            <a:r>
              <a:rPr lang="ru-RU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социально-психологические </a:t>
            </a:r>
            <a:r>
              <a:rPr lang="ru-RU" sz="2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как: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Низкий воспитательный потенциал родителей (отсутствие условий для духовно-нравственного развития детей, формирования их общей культуры, отсутствие целей и задач воспитания).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Низкий уровень психолого-педагогических знаний родителей (отсутствие у родителей необходимых знаний для удовлетворения потребностей в интеллектуальном, художественно-эстетическом, нравственном развитии несовершеннолетних).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Нарушенный коммуникативный процесс между членами семьи, неумение конструктивно общаться, несформированный навык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</a:t>
            </a:r>
            <a:r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Нарушения поведения несовершеннолетних, вследствие отсутствия опыта успешности, возможности самореализации.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 b="12201"/>
          <a:stretch/>
        </p:blipFill>
        <p:spPr>
          <a:xfrm>
            <a:off x="755575" y="4149080"/>
            <a:ext cx="14495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50"/>
          <a:stretch/>
        </p:blipFill>
        <p:spPr>
          <a:xfrm>
            <a:off x="2249166" y="4136349"/>
            <a:ext cx="1516091" cy="2261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512" y="4127633"/>
            <a:ext cx="1304706" cy="2275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2" b="10459"/>
          <a:stretch/>
        </p:blipFill>
        <p:spPr>
          <a:xfrm>
            <a:off x="5312473" y="4100886"/>
            <a:ext cx="1306872" cy="2388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user\Desktop\документы\фото сканы\Кикины\IMG_20191212_1035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63243" y="4136349"/>
            <a:ext cx="1748554" cy="2331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900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548679"/>
            <a:ext cx="8352928" cy="1525103"/>
          </a:xfrm>
        </p:spPr>
        <p:txBody>
          <a:bodyPr>
            <a:normAutofit lnSpcReduction="10000"/>
          </a:bodyPr>
          <a:lstStyle/>
          <a:p>
            <a:pPr indent="0" algn="just">
              <a:buNone/>
            </a:pP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Специалистами </a:t>
            </a:r>
            <a:r>
              <a:rPr lang="ru-RU" sz="1800" i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учреждения с семьями, состоящими на учете, проводится индивидуальная и групповая работа, с целью повышения компетентности родителей в вопросах воспитания детей, налаживания детско-родительских отношений, выработки навыков эффективного общения, повышения уровня социальной адаптации. </a:t>
            </a:r>
            <a:r>
              <a:rPr lang="ru-RU" sz="1800" i="1" dirty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	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8" y="2073783"/>
            <a:ext cx="307474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151" y="2002978"/>
            <a:ext cx="2730313" cy="2878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56"/>
          <a:stretch/>
        </p:blipFill>
        <p:spPr>
          <a:xfrm>
            <a:off x="3311347" y="4763509"/>
            <a:ext cx="277926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10" y="2043249"/>
            <a:ext cx="3059832" cy="2294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1" y="4337567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609" y="4387223"/>
            <a:ext cx="3061741" cy="229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39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1339850" y="6000750"/>
            <a:ext cx="7804150" cy="1000125"/>
          </a:xfrm>
        </p:spPr>
        <p:txBody>
          <a:bodyPr>
            <a:noAutofit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200" i="1" u="sng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988840"/>
            <a:ext cx="70567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542291"/>
            <a:ext cx="76328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разностороннего подхода к решению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социально-психологических проблем семей, состоящих на профилактическом учете в учреждении, обусловила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практики.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«Ценности, которым нет цены» содействует решению задач по гармонизации детско-родительских отношений в семьях с детьми, а так же, работе по восстановлению родительских функций, социальной реабилитации семей, находящихся в социально опасном положении.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организуют и проводят профилактические мероприятия на базе учреждения, а также организуют бесплатные посещения концертов, выставок, музеев, кинотеатров, спортивных объектов города для семей с детьми, состоящими на профилактическом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учете в учреждении. Указанные действия способствуют решению комплекса проблем семей с детьми, находящихся в социально-опасном положении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7" descr="I:\ОБУ ОТДЕЛ СОЦИАЛЬНОЙ ПОДДЕРЖКИ СЕМЬИ И ДЕТЕЙ\Психологи\конкурс\фото к конкурсу\SKtAD9j-6c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358" y="4181603"/>
            <a:ext cx="3672408" cy="206572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2" name="Рисунок 11" descr="C:\Users\HPlevober\Desktop\IMG_3203_g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82" y="4148288"/>
            <a:ext cx="3487690" cy="2066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29662622"/>
              </p:ext>
            </p:extLst>
          </p:nvPr>
        </p:nvGraphicFramePr>
        <p:xfrm>
          <a:off x="1403648" y="1484784"/>
          <a:ext cx="640871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520" y="404664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действий по внедрению практики «Ценности, которым нет цены»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15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HPlevober\Desktop\IMG_6996_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5" y="-12587"/>
            <a:ext cx="3491880" cy="2443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HPlevober\Desktop\_Z1dZInpCZg_g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314" y="3867150"/>
            <a:ext cx="4145280" cy="2990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HPlevober\Desktop\IMG_20190729_135429_g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829" y="1843179"/>
            <a:ext cx="3534410" cy="2371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HPlevober\Desktop\93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5" y="3910965"/>
            <a:ext cx="4355465" cy="2903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:\ОБУ ОТДЕЛ СОЦИАЛЬНОЙ ПОДДЕРЖКИ СЕМЬИ И ДЕТЕЙ\Психологи\мероприятия 2019\02.11.2019 Чистый двор\фото 02.11.19\IMG_20191102_14023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67" y="2151500"/>
            <a:ext cx="2798586" cy="2074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:\ОБУ ОТДЕЛ СОЦИАЛЬНОЙ ПОДДЕРЖКИ СЕМЬИ И ДЕТЕЙ\Психологи\мероприятия 2019\24.11.2019 Концерт ко дню матери\День матери фото\к6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297" y="110321"/>
            <a:ext cx="2153409" cy="2029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I:\ОБУ ОТДЕЛ СОЦИАЛЬНОЙ ПОДДЕРЖКИ СЕМЬИ И ДЕТЕЙ\Психологи\конкурс\фото к конкурсу\X0P6cyV_b-A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t="25056" r="-8039" b="-23107"/>
          <a:stretch/>
        </p:blipFill>
        <p:spPr bwMode="auto">
          <a:xfrm>
            <a:off x="3578425" y="281146"/>
            <a:ext cx="3151053" cy="197256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43751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HPlevober\Desktop\TacUkrh0DEw.jpg"/>
          <p:cNvPicPr/>
          <p:nvPr/>
        </p:nvPicPr>
        <p:blipFill rotWithShape="1">
          <a:blip r:embed="rId3" cstate="print"/>
          <a:srcRect l="8100" t="4887" b="7151"/>
          <a:stretch/>
        </p:blipFill>
        <p:spPr bwMode="auto">
          <a:xfrm>
            <a:off x="827584" y="548680"/>
            <a:ext cx="326796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:\ОБУ ОТДЕЛ СОЦИАЛЬНОЙ ПОДДЕРЖКИ СЕМЬИ И ДЕТЕЙ\Психологи\Мероприятия 2020\22.12.2020 новый год ЭКО ПРОМ\фото\елка экопром\IMG_36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669366" y="3483762"/>
            <a:ext cx="2917835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:\ОБУ ОТДЕЛ СОЦИАЛЬНОЙ ПОДДЕРЖКИ СЕМЬИ И ДЕТЕЙ\Психологи\Мероприятия 2020\24.11.2020 День матери\фото праздника\IMG_20201124_144037.jpg"/>
          <p:cNvPicPr/>
          <p:nvPr/>
        </p:nvPicPr>
        <p:blipFill>
          <a:blip r:embed="rId5" cstate="print"/>
          <a:srcRect t="18287" r="-107" b="18479"/>
          <a:stretch>
            <a:fillRect/>
          </a:stretch>
        </p:blipFill>
        <p:spPr bwMode="auto">
          <a:xfrm>
            <a:off x="971600" y="3466257"/>
            <a:ext cx="2630413" cy="241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HPlevober\Desktop\Гал1_5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4008" y="548680"/>
            <a:ext cx="3534326" cy="2352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 descr="I:\ОБУ ОТДЕЛ СОЦИАЛЬНОЙ ПОДДЕРЖКИ СЕМЬИ И ДЕТЕЙ\Психологи\конкурс\фото к конкурсу\20180817_1533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13" y="2901469"/>
            <a:ext cx="2398470" cy="303335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6033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535" y="116632"/>
            <a:ext cx="6798735" cy="857479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ПРАКТИКИ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215694"/>
              </p:ext>
            </p:extLst>
          </p:nvPr>
        </p:nvGraphicFramePr>
        <p:xfrm>
          <a:off x="107504" y="1628800"/>
          <a:ext cx="5904656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084168" y="1340768"/>
            <a:ext cx="2952328" cy="4968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мероприятиях, проведенных в рамках реализации практики,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 2019 по сентябрь 2021 года приняли участие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957 семей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состоящих на учете, из них 1113 родителей,  1593 ребенка.</a:t>
            </a:r>
          </a:p>
        </p:txBody>
      </p:sp>
      <p:pic>
        <p:nvPicPr>
          <p:cNvPr id="7" name="Рисунок 6" descr="C:\Users\HPlevober\Desktop\image010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3"/>
          <a:stretch/>
        </p:blipFill>
        <p:spPr bwMode="auto">
          <a:xfrm>
            <a:off x="251520" y="4293097"/>
            <a:ext cx="338437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67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1538" y="428604"/>
            <a:ext cx="7571184" cy="3361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Материально – техническая база и кадры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908720"/>
            <a:ext cx="8319193" cy="2500330"/>
          </a:xfrm>
        </p:spPr>
        <p:txBody>
          <a:bodyPr anchor="t">
            <a:normAutofit lnSpcReduction="10000"/>
          </a:bodyPr>
          <a:lstStyle/>
          <a:p>
            <a:pPr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	Отдел социальной поддержки семьи и детей расположен по адресу: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Липецк, ул. Гагарина, д. 26 в жилом здании, состоит из 8 кабинетов, которые оснащены необходимым оборудованием, также имеется комплект интерактивного оборудования (ноутбук, проектор,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флипчарт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), световой модуль для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пескотерапии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мольберт для арт-терапии. Состояние материально – технической базы соответствует требованиям безопасности и санитарно – гигиеническим нормам. </a:t>
            </a:r>
          </a:p>
          <a:p>
            <a:pPr algn="just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В отделе работают 13 человек,  из них: начальник отдела, 9 специалистов по работе с семьей и 3 психолога.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55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268760"/>
            <a:ext cx="7990340" cy="1754326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sz="5400" b="1" dirty="0">
              <a:ln w="22225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2060</TotalTime>
  <Words>463</Words>
  <Application>Microsoft Office PowerPoint</Application>
  <PresentationFormat>Экран (4:3)</PresentationFormat>
  <Paragraphs>67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 Unicode MS</vt:lpstr>
      <vt:lpstr>Arial</vt:lpstr>
      <vt:lpstr>Calibri</vt:lpstr>
      <vt:lpstr>Garamond</vt:lpstr>
      <vt:lpstr>Times New Roman</vt:lpstr>
      <vt:lpstr>Натуральные материалы</vt:lpstr>
      <vt:lpstr>Практика организации работы с семьями, состоящими на учете  в ОБУ «Центр социальной защиты населения Липецкой области»  (отдел социальной поддержки семьи и детей)  «Ценности, которым нет цены»</vt:lpstr>
      <vt:lpstr>Презентация PowerPoint</vt:lpstr>
      <vt:lpstr>Алгоритм индивидуально-профилактической работы с семьей</vt:lpstr>
      <vt:lpstr>Ситуация, обусловившая реализацию практики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ПРАКТИКИ</vt:lpstr>
      <vt:lpstr>Материально – техническая база и кадры.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работы </dc:title>
  <dc:creator>Татьяна</dc:creator>
  <cp:lastModifiedBy>admin</cp:lastModifiedBy>
  <cp:revision>193</cp:revision>
  <cp:lastPrinted>2021-12-06T05:46:15Z</cp:lastPrinted>
  <dcterms:created xsi:type="dcterms:W3CDTF">2020-09-08T12:49:39Z</dcterms:created>
  <dcterms:modified xsi:type="dcterms:W3CDTF">2021-12-10T05:33:28Z</dcterms:modified>
</cp:coreProperties>
</file>